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veat" pitchFamily="2" charset="77"/>
      <p:regular r:id="rId30"/>
      <p:bold r:id="rId31"/>
    </p:embeddedFont>
    <p:embeddedFont>
      <p:font typeface="Lato" panose="020F0502020204030203" pitchFamily="34" charset="77"/>
      <p:regular r:id="rId32"/>
      <p:bold r:id="rId33"/>
      <p:italic r:id="rId34"/>
      <p:boldItalic r:id="rId35"/>
    </p:embeddedFont>
    <p:embeddedFont>
      <p:font typeface="Pacifico" pitchFamily="2" charset="77"/>
      <p:regular r:id="rId36"/>
    </p:embeddedFont>
    <p:embeddedFont>
      <p:font typeface="Raleway"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2578"/>
    <a:srgbClr val="FF1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50"/>
  </p:normalViewPr>
  <p:slideViewPr>
    <p:cSldViewPr snapToGrid="0">
      <p:cViewPr varScale="1">
        <p:scale>
          <a:sx n="125" d="100"/>
          <a:sy n="125" d="100"/>
        </p:scale>
        <p:origin x="7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326956d2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2326956d2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1059b01e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1059b01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 </a:t>
            </a:r>
            <a:endParaRPr/>
          </a:p>
          <a:p>
            <a:pPr marL="0" lvl="0" indent="0" algn="l" rtl="0">
              <a:spcBef>
                <a:spcPts val="0"/>
              </a:spcBef>
              <a:spcAft>
                <a:spcPts val="0"/>
              </a:spcAft>
              <a:buNone/>
            </a:pPr>
            <a:endParaRPr/>
          </a:p>
          <a:p>
            <a:pPr marL="0" lvl="0" indent="0" algn="l" rtl="0">
              <a:spcBef>
                <a:spcPts val="0"/>
              </a:spcBef>
              <a:spcAft>
                <a:spcPts val="0"/>
              </a:spcAft>
              <a:buNone/>
            </a:pPr>
            <a:r>
              <a:rPr lang="en"/>
              <a:t>Added y column of popularity that we are trying to predict and dropped the remaining unneeded columns since we need to drop columns after we dummy. For every dummy variable we dropped one of the columns.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1059b01e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1059b01e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Scaling the model to fit our x train and y train and setting up our model to add layers. The input dimension equals how many columns and rows that we have in our prediction model. The units in the last row are what we are predicting on 2 attributes - unpopular and popular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1059b01ea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1059b01e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The prediction model that has the model summary and the model fit that goes through each time and predicts. We had an epoch of 60 so it will go through it 60 times to make a prediction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1059b01ea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1059b01e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This ran through 60 times to show the final result with an accuracy of 96%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1059b01ea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1059b01e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This shows the actual results that we received which is an accuracy rate of 92.1% and a loss of 55%. At the bottom we are printing out the predicted class and actual labels. What the machine is predicting vs our actual values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1059b01e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1059b01e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Confusion matrix that shows how accurately the data was predicted. The precision is how widespread it was across the data set. 2396 popular predictions and 36337 unpopular predictions.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1059b01e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1059b01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 </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confusion matrix we used 4 categories (mildly unpopular, mildly popular, popular, unpopular) performed at a 70% accuracy and the second confusion matrix we used 2 categories (popular and unpopular) and performed at a greater accuracy at 92%. There was a higher accuracy rating with less categories and a lower amount of selections. The higher the selection the lower the accuracy.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2326956d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2326956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*YASH </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2326956d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2326956d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*YASH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2326956d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2326956d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*YASH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03ab58b6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03ab58b6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1059b01e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1059b01e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 </a:t>
            </a:r>
            <a:endParaRPr/>
          </a:p>
          <a:p>
            <a:pPr marL="0" lvl="0" indent="0" algn="l" rtl="0">
              <a:spcBef>
                <a:spcPts val="0"/>
              </a:spcBef>
              <a:spcAft>
                <a:spcPts val="0"/>
              </a:spcAft>
              <a:buNone/>
            </a:pPr>
            <a:endParaRPr/>
          </a:p>
          <a:p>
            <a:pPr marL="0" lvl="0" indent="0" algn="l" rtl="0">
              <a:spcBef>
                <a:spcPts val="0"/>
              </a:spcBef>
              <a:spcAft>
                <a:spcPts val="0"/>
              </a:spcAft>
              <a:buNone/>
            </a:pPr>
            <a:r>
              <a:rPr lang="en"/>
              <a:t>According to our dataset, Adele won the most grammys in one night (8) followed by U2, Carrie Underwood, Alicia Keys, and Norah Jones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0b8bbc09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0b8bbc09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 </a:t>
            </a:r>
            <a:endParaRPr/>
          </a:p>
          <a:p>
            <a:pPr marL="0" lvl="0" indent="0" algn="l" rtl="0">
              <a:spcBef>
                <a:spcPts val="0"/>
              </a:spcBef>
              <a:spcAft>
                <a:spcPts val="0"/>
              </a:spcAft>
              <a:buNone/>
            </a:pPr>
            <a:endParaRPr/>
          </a:p>
          <a:p>
            <a:pPr marL="0" lvl="0" indent="0" algn="l" rtl="0">
              <a:spcBef>
                <a:spcPts val="0"/>
              </a:spcBef>
              <a:spcAft>
                <a:spcPts val="0"/>
              </a:spcAft>
              <a:buNone/>
            </a:pPr>
            <a:r>
              <a:rPr lang="en"/>
              <a:t>Country and pop are the most popular genre grammy awards followed by Rock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1059b01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1059b01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 </a:t>
            </a:r>
            <a:endParaRPr/>
          </a:p>
          <a:p>
            <a:pPr marL="0" lvl="0" indent="0" algn="l" rtl="0">
              <a:spcBef>
                <a:spcPts val="0"/>
              </a:spcBef>
              <a:spcAft>
                <a:spcPts val="0"/>
              </a:spcAft>
              <a:buNone/>
            </a:pPr>
            <a:endParaRPr/>
          </a:p>
          <a:p>
            <a:pPr marL="0" lvl="0" indent="0" algn="l" rtl="0">
              <a:spcBef>
                <a:spcPts val="0"/>
              </a:spcBef>
              <a:spcAft>
                <a:spcPts val="0"/>
              </a:spcAft>
              <a:buNone/>
            </a:pPr>
            <a:r>
              <a:rPr lang="en"/>
              <a:t>Correlation matrix with a diagonal line that measures the correlation between two types of different attributes. For example, danceability there is a .48 correlation between that and valence. So the more danceable the song the more valence it has. The second strongest correlation is between loudness and energy. Provides a visual of the correlation between different types of attributes. </a:t>
            </a:r>
            <a:endParaRPr/>
          </a:p>
          <a:p>
            <a:pPr marL="0" lvl="0" indent="0" algn="l" rtl="0">
              <a:spcBef>
                <a:spcPts val="0"/>
              </a:spcBef>
              <a:spcAft>
                <a:spcPts val="0"/>
              </a:spcAft>
              <a:buNone/>
            </a:pPr>
            <a:endParaRPr/>
          </a:p>
          <a:p>
            <a:pPr marL="0" lvl="0" indent="0" algn="l" rtl="0">
              <a:spcBef>
                <a:spcPts val="0"/>
              </a:spcBef>
              <a:spcAft>
                <a:spcPts val="0"/>
              </a:spcAft>
              <a:buNone/>
            </a:pPr>
            <a:r>
              <a:rPr lang="en" sz="1150" b="1">
                <a:solidFill>
                  <a:srgbClr val="D1D2D3"/>
                </a:solidFill>
                <a:highlight>
                  <a:srgbClr val="222529"/>
                </a:highlight>
              </a:rPr>
              <a:t>Valence</a:t>
            </a:r>
            <a:r>
              <a:rPr lang="en" sz="1150">
                <a:solidFill>
                  <a:srgbClr val="D1D2D3"/>
                </a:solidFill>
                <a:highlight>
                  <a:srgbClr val="222529"/>
                </a:highlight>
              </a:rPr>
              <a:t>: Describes the </a:t>
            </a:r>
            <a:r>
              <a:rPr lang="en" sz="1150" b="1">
                <a:solidFill>
                  <a:srgbClr val="D1D2D3"/>
                </a:solidFill>
                <a:highlight>
                  <a:srgbClr val="222529"/>
                </a:highlight>
              </a:rPr>
              <a:t>musical</a:t>
            </a:r>
            <a:r>
              <a:rPr lang="en" sz="1150">
                <a:solidFill>
                  <a:srgbClr val="D1D2D3"/>
                </a:solidFill>
                <a:highlight>
                  <a:srgbClr val="222529"/>
                </a:highlight>
              </a:rPr>
              <a:t> positiveness conveyed by a track. Tracks with high </a:t>
            </a:r>
            <a:r>
              <a:rPr lang="en" sz="1150" b="1">
                <a:solidFill>
                  <a:srgbClr val="D1D2D3"/>
                </a:solidFill>
                <a:highlight>
                  <a:srgbClr val="222529"/>
                </a:highlight>
              </a:rPr>
              <a:t>valence</a:t>
            </a:r>
            <a:r>
              <a:rPr lang="en" sz="1150">
                <a:solidFill>
                  <a:srgbClr val="D1D2D3"/>
                </a:solidFill>
                <a:highlight>
                  <a:srgbClr val="222529"/>
                </a:highlight>
              </a:rPr>
              <a:t> sound more positive (e.g. happy, cheerful, euphoric), while tracks with low </a:t>
            </a:r>
            <a:r>
              <a:rPr lang="en" sz="1150" b="1">
                <a:solidFill>
                  <a:srgbClr val="D1D2D3"/>
                </a:solidFill>
                <a:highlight>
                  <a:srgbClr val="222529"/>
                </a:highlight>
              </a:rPr>
              <a:t>valence</a:t>
            </a:r>
            <a:r>
              <a:rPr lang="en" sz="1150">
                <a:solidFill>
                  <a:srgbClr val="D1D2D3"/>
                </a:solidFill>
                <a:highlight>
                  <a:srgbClr val="222529"/>
                </a:highlight>
              </a:rPr>
              <a:t> sound more negative (e.g. sad, depressed, angry).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1059b01e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1059b01e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1059b01e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91059b01e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0b8bbc094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0b8bbc09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4D4D4D"/>
                </a:solidFill>
                <a:highlight>
                  <a:srgbClr val="FFFFFF"/>
                </a:highlight>
              </a:rPr>
              <a:t>*JACOB</a:t>
            </a:r>
            <a:endParaRPr sz="900" dirty="0">
              <a:solidFill>
                <a:srgbClr val="4D4D4D"/>
              </a:solidFill>
              <a:highlight>
                <a:srgbClr val="FFFFFF"/>
              </a:highlight>
            </a:endParaRPr>
          </a:p>
          <a:p>
            <a:pPr marL="0" lvl="0" indent="0" algn="l" rtl="0">
              <a:spcBef>
                <a:spcPts val="0"/>
              </a:spcBef>
              <a:spcAft>
                <a:spcPts val="0"/>
              </a:spcAft>
              <a:buNone/>
            </a:pPr>
            <a:r>
              <a:rPr lang="en" sz="900" dirty="0">
                <a:solidFill>
                  <a:srgbClr val="4D4D4D"/>
                </a:solidFill>
                <a:highlight>
                  <a:srgbClr val="FFFFFF"/>
                </a:highlight>
              </a:rPr>
              <a:t>Billie </a:t>
            </a:r>
            <a:r>
              <a:rPr lang="en" sz="900" dirty="0" err="1">
                <a:solidFill>
                  <a:srgbClr val="4D4D4D"/>
                </a:solidFill>
                <a:highlight>
                  <a:srgbClr val="FFFFFF"/>
                </a:highlight>
              </a:rPr>
              <a:t>Eilish</a:t>
            </a:r>
            <a:r>
              <a:rPr lang="en" sz="900" dirty="0">
                <a:solidFill>
                  <a:srgbClr val="4D4D4D"/>
                </a:solidFill>
                <a:highlight>
                  <a:srgbClr val="FFFFFF"/>
                </a:highlight>
              </a:rPr>
              <a:t> (Pop/Electropop), Lil </a:t>
            </a:r>
            <a:r>
              <a:rPr lang="en" sz="900" dirty="0" err="1">
                <a:solidFill>
                  <a:srgbClr val="4D4D4D"/>
                </a:solidFill>
                <a:highlight>
                  <a:srgbClr val="FFFFFF"/>
                </a:highlight>
              </a:rPr>
              <a:t>Nas</a:t>
            </a:r>
            <a:r>
              <a:rPr lang="en" sz="900" dirty="0">
                <a:solidFill>
                  <a:srgbClr val="4D4D4D"/>
                </a:solidFill>
                <a:highlight>
                  <a:srgbClr val="FFFFFF"/>
                </a:highlight>
              </a:rPr>
              <a:t> X (Hip Hop/Rap), </a:t>
            </a:r>
            <a:r>
              <a:rPr lang="en" sz="900" dirty="0" err="1">
                <a:solidFill>
                  <a:srgbClr val="4D4D4D"/>
                </a:solidFill>
                <a:highlight>
                  <a:srgbClr val="FFFFFF"/>
                </a:highlight>
              </a:rPr>
              <a:t>Lizzo</a:t>
            </a:r>
            <a:r>
              <a:rPr lang="en" sz="900" dirty="0">
                <a:solidFill>
                  <a:srgbClr val="4D4D4D"/>
                </a:solidFill>
                <a:highlight>
                  <a:srgbClr val="FFFFFF"/>
                </a:highlight>
              </a:rPr>
              <a:t> (Hip Hop) and Tyler the Creator (Hip Hop/Rap)were big winners at the 62nd Grammy Awards on January 26, 2020 in Los Angeles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0b8bbc094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0b8bbc09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*YASH</a:t>
            </a:r>
            <a:endParaRPr dirty="0"/>
          </a:p>
          <a:p>
            <a:pPr marL="0" lvl="0" indent="0" algn="l" rtl="0">
              <a:spcBef>
                <a:spcPts val="0"/>
              </a:spcBef>
              <a:spcAft>
                <a:spcPts val="0"/>
              </a:spcAft>
              <a:buNone/>
            </a:pPr>
            <a:r>
              <a:rPr lang="en" dirty="0"/>
              <a:t>Will also explain the overall question and how we couldn’t answer but will answer it in the future</a:t>
            </a:r>
            <a:endParaRPr dirty="0"/>
          </a:p>
          <a:p>
            <a:pPr marL="0" lvl="0" indent="0" algn="l" rtl="0">
              <a:spcBef>
                <a:spcPts val="0"/>
              </a:spcBef>
              <a:spcAft>
                <a:spcPts val="0"/>
              </a:spcAft>
              <a:buNone/>
            </a:pPr>
            <a:r>
              <a:rPr lang="en" dirty="0"/>
              <a:t>Q: </a:t>
            </a:r>
            <a:r>
              <a:rPr lang="en" sz="2000" dirty="0">
                <a:solidFill>
                  <a:schemeClr val="dk2"/>
                </a:solidFill>
                <a:latin typeface="Caveat"/>
                <a:ea typeface="Caveat"/>
                <a:cs typeface="Caveat"/>
                <a:sym typeface="Caveat"/>
              </a:rPr>
              <a:t>Can future award winners be predicted by using current song attributes?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90b8bbc094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90b8bbc09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0b8bbc09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0b8bbc09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0b8bbc09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0b8bbc0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0b8bbc09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0b8bbc09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*YULI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1059b01e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1059b01e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endParaRPr/>
          </a:p>
          <a:p>
            <a:pPr marL="0" lvl="0" indent="0" algn="l" rtl="0">
              <a:spcBef>
                <a:spcPts val="0"/>
              </a:spcBef>
              <a:spcAft>
                <a:spcPts val="0"/>
              </a:spcAft>
              <a:buNone/>
            </a:pPr>
            <a:r>
              <a:rPr lang="en"/>
              <a:t>Import data and reading song attributes, calculated field of popular and unpopular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1059b01e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1059b01e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endParaRPr/>
          </a:p>
          <a:p>
            <a:pPr marL="0" lvl="0" indent="0" algn="l" rtl="0">
              <a:spcBef>
                <a:spcPts val="0"/>
              </a:spcBef>
              <a:spcAft>
                <a:spcPts val="0"/>
              </a:spcAft>
              <a:buNone/>
            </a:pPr>
            <a:r>
              <a:rPr lang="en"/>
              <a:t>Dropped the columns that were unneeded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921e8e6ede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921e8e6ed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endParaRPr/>
          </a:p>
          <a:p>
            <a:pPr marL="0" lvl="0" indent="0" algn="l" rtl="0">
              <a:spcBef>
                <a:spcPts val="0"/>
              </a:spcBef>
              <a:spcAft>
                <a:spcPts val="0"/>
              </a:spcAft>
              <a:buNone/>
            </a:pPr>
            <a:r>
              <a:rPr lang="en"/>
              <a:t>Encoded data into dummy variables and chose specific columns with no values (Artist/Time Signature/Explicit) since they were not a numerical value we assigned a numerical value. We also imported Sklearn and tensor flow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1059b01e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1059b01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endParaRPr/>
          </a:p>
          <a:p>
            <a:pPr marL="0" lvl="0" indent="0" algn="l" rtl="0">
              <a:spcBef>
                <a:spcPts val="0"/>
              </a:spcBef>
              <a:spcAft>
                <a:spcPts val="0"/>
              </a:spcAft>
              <a:buNone/>
            </a:pPr>
            <a:r>
              <a:rPr lang="en"/>
              <a:t>Lists the columns we dummied previously and showing all variables that we have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3"/>
          <p:cNvSpPr txBox="1"/>
          <p:nvPr/>
        </p:nvSpPr>
        <p:spPr>
          <a:xfrm>
            <a:off x="-63250" y="-505075"/>
            <a:ext cx="5770200" cy="11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aveat"/>
                <a:ea typeface="Caveat"/>
                <a:cs typeface="Caveat"/>
                <a:sym typeface="Caveat"/>
              </a:rPr>
              <a:t>Song Popularity Predictions </a:t>
            </a:r>
            <a:r>
              <a:rPr lang="en" sz="6800">
                <a:latin typeface="Pacifico"/>
                <a:ea typeface="Pacifico"/>
                <a:cs typeface="Pacifico"/>
                <a:sym typeface="Pacifico"/>
              </a:rPr>
              <a:t> </a:t>
            </a:r>
            <a:r>
              <a:rPr lang="en" sz="6200">
                <a:latin typeface="Pacifico"/>
                <a:ea typeface="Pacifico"/>
                <a:cs typeface="Pacifico"/>
                <a:sym typeface="Pacifico"/>
              </a:rPr>
              <a:t> </a:t>
            </a:r>
            <a:endParaRPr sz="6200">
              <a:latin typeface="Pacifico"/>
              <a:ea typeface="Pacifico"/>
              <a:cs typeface="Pacifico"/>
              <a:sym typeface="Pacifico"/>
            </a:endParaRPr>
          </a:p>
        </p:txBody>
      </p:sp>
      <p:sp>
        <p:nvSpPr>
          <p:cNvPr id="73" name="Google Shape;73;p13"/>
          <p:cNvSpPr txBox="1"/>
          <p:nvPr/>
        </p:nvSpPr>
        <p:spPr>
          <a:xfrm>
            <a:off x="1534160" y="4635650"/>
            <a:ext cx="7484140" cy="3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FDC8"/>
              </a:buClr>
              <a:buSzPts val="1100"/>
              <a:buFont typeface="Arial"/>
              <a:buNone/>
            </a:pPr>
            <a:r>
              <a:rPr lang="en" sz="2600" dirty="0">
                <a:latin typeface="Caveat"/>
                <a:ea typeface="Caveat"/>
                <a:cs typeface="Caveat"/>
                <a:sym typeface="Caveat"/>
              </a:rPr>
              <a:t>Cameron Kilpatrick, Jacob </a:t>
            </a:r>
            <a:r>
              <a:rPr lang="en" sz="2600" dirty="0" err="1">
                <a:latin typeface="Caveat"/>
                <a:ea typeface="Caveat"/>
                <a:cs typeface="Caveat"/>
                <a:sym typeface="Caveat"/>
              </a:rPr>
              <a:t>Stegal</a:t>
            </a:r>
            <a:r>
              <a:rPr lang="en" sz="2600" dirty="0">
                <a:latin typeface="Caveat"/>
                <a:ea typeface="Caveat"/>
                <a:cs typeface="Caveat"/>
                <a:sym typeface="Caveat"/>
              </a:rPr>
              <a:t>, Yash Patel, &amp; </a:t>
            </a:r>
            <a:r>
              <a:rPr lang="en" sz="2600" dirty="0" err="1">
                <a:latin typeface="Caveat"/>
                <a:ea typeface="Caveat"/>
                <a:cs typeface="Caveat"/>
                <a:sym typeface="Caveat"/>
              </a:rPr>
              <a:t>Yuli</a:t>
            </a:r>
            <a:r>
              <a:rPr lang="en" sz="2600" dirty="0">
                <a:latin typeface="Caveat"/>
                <a:ea typeface="Caveat"/>
                <a:cs typeface="Caveat"/>
                <a:sym typeface="Caveat"/>
              </a:rPr>
              <a:t> </a:t>
            </a:r>
            <a:r>
              <a:rPr lang="en" sz="2600" dirty="0" err="1">
                <a:latin typeface="Caveat"/>
                <a:ea typeface="Caveat"/>
                <a:cs typeface="Caveat"/>
                <a:sym typeface="Caveat"/>
              </a:rPr>
              <a:t>Likhonina</a:t>
            </a:r>
            <a:endParaRPr sz="1900" dirty="0">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44" name="Google Shape;144;p22"/>
          <p:cNvPicPr preferRelativeResize="0"/>
          <p:nvPr/>
        </p:nvPicPr>
        <p:blipFill>
          <a:blip r:embed="rId3">
            <a:alphaModFix/>
          </a:blip>
          <a:stretch>
            <a:fillRect/>
          </a:stretch>
        </p:blipFill>
        <p:spPr>
          <a:xfrm>
            <a:off x="2517351" y="1363750"/>
            <a:ext cx="3784226" cy="3296100"/>
          </a:xfrm>
          <a:prstGeom prst="rect">
            <a:avLst/>
          </a:prstGeom>
          <a:noFill/>
          <a:ln>
            <a:noFill/>
          </a:ln>
        </p:spPr>
      </p:pic>
      <p:pic>
        <p:nvPicPr>
          <p:cNvPr id="145" name="Google Shape;145;p22"/>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46" name="Google Shape;146;p22"/>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52" name="Google Shape;152;p23"/>
          <p:cNvPicPr preferRelativeResize="0"/>
          <p:nvPr/>
        </p:nvPicPr>
        <p:blipFill>
          <a:blip r:embed="rId3">
            <a:alphaModFix/>
          </a:blip>
          <a:stretch>
            <a:fillRect/>
          </a:stretch>
        </p:blipFill>
        <p:spPr>
          <a:xfrm>
            <a:off x="2571001" y="1363750"/>
            <a:ext cx="4655726" cy="3199051"/>
          </a:xfrm>
          <a:prstGeom prst="rect">
            <a:avLst/>
          </a:prstGeom>
          <a:noFill/>
          <a:ln>
            <a:noFill/>
          </a:ln>
        </p:spPr>
      </p:pic>
      <p:pic>
        <p:nvPicPr>
          <p:cNvPr id="153" name="Google Shape;153;p23"/>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54" name="Google Shape;154;p23"/>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60" name="Google Shape;160;p24"/>
          <p:cNvPicPr preferRelativeResize="0"/>
          <p:nvPr/>
        </p:nvPicPr>
        <p:blipFill>
          <a:blip r:embed="rId3">
            <a:alphaModFix/>
          </a:blip>
          <a:stretch>
            <a:fillRect/>
          </a:stretch>
        </p:blipFill>
        <p:spPr>
          <a:xfrm>
            <a:off x="2571001" y="1363750"/>
            <a:ext cx="3207700" cy="3321401"/>
          </a:xfrm>
          <a:prstGeom prst="rect">
            <a:avLst/>
          </a:prstGeom>
          <a:noFill/>
          <a:ln>
            <a:noFill/>
          </a:ln>
        </p:spPr>
      </p:pic>
      <p:pic>
        <p:nvPicPr>
          <p:cNvPr id="161" name="Google Shape;161;p24"/>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62" name="Google Shape;162;p24"/>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68" name="Google Shape;168;p25"/>
          <p:cNvPicPr preferRelativeResize="0"/>
          <p:nvPr/>
        </p:nvPicPr>
        <p:blipFill>
          <a:blip r:embed="rId3">
            <a:alphaModFix/>
          </a:blip>
          <a:stretch>
            <a:fillRect/>
          </a:stretch>
        </p:blipFill>
        <p:spPr>
          <a:xfrm>
            <a:off x="2611225" y="1211350"/>
            <a:ext cx="3180875" cy="3383600"/>
          </a:xfrm>
          <a:prstGeom prst="rect">
            <a:avLst/>
          </a:prstGeom>
          <a:noFill/>
          <a:ln>
            <a:noFill/>
          </a:ln>
        </p:spPr>
      </p:pic>
      <p:pic>
        <p:nvPicPr>
          <p:cNvPr id="169" name="Google Shape;169;p25"/>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70" name="Google Shape;170;p25"/>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76" name="Google Shape;176;p26"/>
          <p:cNvPicPr preferRelativeResize="0"/>
          <p:nvPr/>
        </p:nvPicPr>
        <p:blipFill>
          <a:blip r:embed="rId3">
            <a:alphaModFix/>
          </a:blip>
          <a:stretch>
            <a:fillRect/>
          </a:stretch>
        </p:blipFill>
        <p:spPr>
          <a:xfrm>
            <a:off x="2624626" y="1149250"/>
            <a:ext cx="3931699" cy="3383624"/>
          </a:xfrm>
          <a:prstGeom prst="rect">
            <a:avLst/>
          </a:prstGeom>
          <a:noFill/>
          <a:ln>
            <a:noFill/>
          </a:ln>
        </p:spPr>
      </p:pic>
      <p:pic>
        <p:nvPicPr>
          <p:cNvPr id="177" name="Google Shape;177;p26"/>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78" name="Google Shape;178;p26"/>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84" name="Google Shape;184;p27"/>
          <p:cNvPicPr preferRelativeResize="0"/>
          <p:nvPr/>
        </p:nvPicPr>
        <p:blipFill rotWithShape="1">
          <a:blip r:embed="rId3">
            <a:alphaModFix/>
          </a:blip>
          <a:srcRect l="1019" b="15597"/>
          <a:stretch/>
        </p:blipFill>
        <p:spPr>
          <a:xfrm>
            <a:off x="2662276" y="1162975"/>
            <a:ext cx="6059576" cy="3536551"/>
          </a:xfrm>
          <a:prstGeom prst="rect">
            <a:avLst/>
          </a:prstGeom>
          <a:noFill/>
          <a:ln>
            <a:noFill/>
          </a:ln>
        </p:spPr>
      </p:pic>
      <p:pic>
        <p:nvPicPr>
          <p:cNvPr id="185" name="Google Shape;185;p27"/>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86" name="Google Shape;186;p27"/>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a:t>
            </a:r>
            <a:endParaRPr>
              <a:latin typeface="Caveat"/>
              <a:ea typeface="Caveat"/>
              <a:cs typeface="Caveat"/>
              <a:sym typeface="Caveat"/>
            </a:endParaRPr>
          </a:p>
        </p:txBody>
      </p:sp>
      <p:pic>
        <p:nvPicPr>
          <p:cNvPr id="192" name="Google Shape;192;p28"/>
          <p:cNvPicPr preferRelativeResize="0"/>
          <p:nvPr/>
        </p:nvPicPr>
        <p:blipFill>
          <a:blip r:embed="rId3">
            <a:alphaModFix/>
          </a:blip>
          <a:stretch>
            <a:fillRect/>
          </a:stretch>
        </p:blipFill>
        <p:spPr>
          <a:xfrm>
            <a:off x="0" y="4028375"/>
            <a:ext cx="2490876" cy="1119425"/>
          </a:xfrm>
          <a:prstGeom prst="rect">
            <a:avLst/>
          </a:prstGeom>
          <a:noFill/>
          <a:ln>
            <a:noFill/>
          </a:ln>
        </p:spPr>
      </p:pic>
      <p:pic>
        <p:nvPicPr>
          <p:cNvPr id="193" name="Google Shape;193;p28"/>
          <p:cNvPicPr preferRelativeResize="0"/>
          <p:nvPr/>
        </p:nvPicPr>
        <p:blipFill rotWithShape="1">
          <a:blip r:embed="rId4">
            <a:alphaModFix/>
          </a:blip>
          <a:srcRect r="13800"/>
          <a:stretch/>
        </p:blipFill>
        <p:spPr>
          <a:xfrm>
            <a:off x="4779125" y="1487225"/>
            <a:ext cx="4185775" cy="2636201"/>
          </a:xfrm>
          <a:prstGeom prst="rect">
            <a:avLst/>
          </a:prstGeom>
          <a:noFill/>
          <a:ln>
            <a:noFill/>
          </a:ln>
        </p:spPr>
      </p:pic>
      <p:pic>
        <p:nvPicPr>
          <p:cNvPr id="194" name="Google Shape;194;p28"/>
          <p:cNvPicPr preferRelativeResize="0"/>
          <p:nvPr/>
        </p:nvPicPr>
        <p:blipFill>
          <a:blip r:embed="rId5">
            <a:alphaModFix/>
          </a:blip>
          <a:stretch>
            <a:fillRect/>
          </a:stretch>
        </p:blipFill>
        <p:spPr>
          <a:xfrm>
            <a:off x="294525" y="1563413"/>
            <a:ext cx="4185776" cy="2249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Flask App Code   </a:t>
            </a:r>
            <a:endParaRPr>
              <a:latin typeface="Caveat"/>
              <a:ea typeface="Caveat"/>
              <a:cs typeface="Caveat"/>
              <a:sym typeface="Caveat"/>
            </a:endParaRPr>
          </a:p>
        </p:txBody>
      </p:sp>
      <p:pic>
        <p:nvPicPr>
          <p:cNvPr id="200" name="Google Shape;200;p29"/>
          <p:cNvPicPr preferRelativeResize="0"/>
          <p:nvPr/>
        </p:nvPicPr>
        <p:blipFill>
          <a:blip r:embed="rId3">
            <a:alphaModFix/>
          </a:blip>
          <a:stretch>
            <a:fillRect/>
          </a:stretch>
        </p:blipFill>
        <p:spPr>
          <a:xfrm>
            <a:off x="4723650" y="1211350"/>
            <a:ext cx="3864875" cy="2938526"/>
          </a:xfrm>
          <a:prstGeom prst="rect">
            <a:avLst/>
          </a:prstGeom>
          <a:noFill/>
          <a:ln>
            <a:noFill/>
          </a:ln>
        </p:spPr>
      </p:pic>
      <p:pic>
        <p:nvPicPr>
          <p:cNvPr id="201" name="Google Shape;201;p29"/>
          <p:cNvPicPr preferRelativeResize="0"/>
          <p:nvPr/>
        </p:nvPicPr>
        <p:blipFill>
          <a:blip r:embed="rId4">
            <a:alphaModFix/>
          </a:blip>
          <a:stretch>
            <a:fillRect/>
          </a:stretch>
        </p:blipFill>
        <p:spPr>
          <a:xfrm>
            <a:off x="0" y="4024075"/>
            <a:ext cx="2490876" cy="1119425"/>
          </a:xfrm>
          <a:prstGeom prst="rect">
            <a:avLst/>
          </a:prstGeom>
          <a:noFill/>
          <a:ln>
            <a:noFill/>
          </a:ln>
        </p:spPr>
      </p:pic>
      <p:pic>
        <p:nvPicPr>
          <p:cNvPr id="202" name="Google Shape;202;p29"/>
          <p:cNvPicPr preferRelativeResize="0"/>
          <p:nvPr/>
        </p:nvPicPr>
        <p:blipFill>
          <a:blip r:embed="rId5">
            <a:alphaModFix/>
          </a:blip>
          <a:stretch>
            <a:fillRect/>
          </a:stretch>
        </p:blipFill>
        <p:spPr>
          <a:xfrm>
            <a:off x="499300" y="1239625"/>
            <a:ext cx="3658851" cy="2881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2400250" y="457525"/>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HTML   </a:t>
            </a:r>
            <a:endParaRPr>
              <a:latin typeface="Caveat"/>
              <a:ea typeface="Caveat"/>
              <a:cs typeface="Caveat"/>
              <a:sym typeface="Caveat"/>
            </a:endParaRPr>
          </a:p>
        </p:txBody>
      </p:sp>
      <p:pic>
        <p:nvPicPr>
          <p:cNvPr id="208" name="Google Shape;208;p30"/>
          <p:cNvPicPr preferRelativeResize="0"/>
          <p:nvPr/>
        </p:nvPicPr>
        <p:blipFill>
          <a:blip r:embed="rId3">
            <a:alphaModFix/>
          </a:blip>
          <a:stretch>
            <a:fillRect/>
          </a:stretch>
        </p:blipFill>
        <p:spPr>
          <a:xfrm>
            <a:off x="2573226" y="1092925"/>
            <a:ext cx="3002349" cy="3627351"/>
          </a:xfrm>
          <a:prstGeom prst="rect">
            <a:avLst/>
          </a:prstGeom>
          <a:noFill/>
          <a:ln>
            <a:noFill/>
          </a:ln>
        </p:spPr>
      </p:pic>
      <p:pic>
        <p:nvPicPr>
          <p:cNvPr id="209" name="Google Shape;209;p30"/>
          <p:cNvPicPr preferRelativeResize="0"/>
          <p:nvPr/>
        </p:nvPicPr>
        <p:blipFill>
          <a:blip r:embed="rId4">
            <a:alphaModFix/>
          </a:blip>
          <a:stretch>
            <a:fillRect/>
          </a:stretch>
        </p:blipFill>
        <p:spPr>
          <a:xfrm>
            <a:off x="5657925" y="1373750"/>
            <a:ext cx="3193574" cy="3305849"/>
          </a:xfrm>
          <a:prstGeom prst="rect">
            <a:avLst/>
          </a:prstGeom>
          <a:noFill/>
          <a:ln>
            <a:noFill/>
          </a:ln>
        </p:spPr>
      </p:pic>
      <p:pic>
        <p:nvPicPr>
          <p:cNvPr id="210" name="Google Shape;210;p30"/>
          <p:cNvPicPr preferRelativeResize="0"/>
          <p:nvPr/>
        </p:nvPicPr>
        <p:blipFill>
          <a:blip r:embed="rId5">
            <a:alphaModFix/>
          </a:blip>
          <a:stretch>
            <a:fillRect/>
          </a:stretch>
        </p:blipFill>
        <p:spPr>
          <a:xfrm>
            <a:off x="326725" y="1515050"/>
            <a:ext cx="1846451" cy="1846451"/>
          </a:xfrm>
          <a:prstGeom prst="rect">
            <a:avLst/>
          </a:prstGeom>
          <a:noFill/>
          <a:ln>
            <a:noFill/>
          </a:ln>
        </p:spPr>
      </p:pic>
      <p:pic>
        <p:nvPicPr>
          <p:cNvPr id="211" name="Google Shape;211;p30"/>
          <p:cNvPicPr preferRelativeResize="0"/>
          <p:nvPr/>
        </p:nvPicPr>
        <p:blipFill>
          <a:blip r:embed="rId6">
            <a:alphaModFix/>
          </a:blip>
          <a:stretch>
            <a:fillRect/>
          </a:stretch>
        </p:blipFill>
        <p:spPr>
          <a:xfrm>
            <a:off x="0" y="4024075"/>
            <a:ext cx="2490876" cy="111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Flask App Page   </a:t>
            </a:r>
            <a:endParaRPr>
              <a:latin typeface="Caveat"/>
              <a:ea typeface="Caveat"/>
              <a:cs typeface="Caveat"/>
              <a:sym typeface="Caveat"/>
            </a:endParaRPr>
          </a:p>
        </p:txBody>
      </p:sp>
      <p:pic>
        <p:nvPicPr>
          <p:cNvPr id="217" name="Google Shape;217;p31"/>
          <p:cNvPicPr preferRelativeResize="0"/>
          <p:nvPr/>
        </p:nvPicPr>
        <p:blipFill>
          <a:blip r:embed="rId3">
            <a:alphaModFix/>
          </a:blip>
          <a:stretch>
            <a:fillRect/>
          </a:stretch>
        </p:blipFill>
        <p:spPr>
          <a:xfrm>
            <a:off x="326725" y="1515050"/>
            <a:ext cx="1846451" cy="1846451"/>
          </a:xfrm>
          <a:prstGeom prst="rect">
            <a:avLst/>
          </a:prstGeom>
          <a:noFill/>
          <a:ln>
            <a:noFill/>
          </a:ln>
        </p:spPr>
      </p:pic>
      <p:pic>
        <p:nvPicPr>
          <p:cNvPr id="219" name="Google Shape;219;p31"/>
          <p:cNvPicPr preferRelativeResize="0"/>
          <p:nvPr/>
        </p:nvPicPr>
        <p:blipFill>
          <a:blip r:embed="rId4">
            <a:alphaModFix/>
          </a:blip>
          <a:stretch>
            <a:fillRect/>
          </a:stretch>
        </p:blipFill>
        <p:spPr>
          <a:xfrm>
            <a:off x="0" y="4024075"/>
            <a:ext cx="2490876" cy="1119425"/>
          </a:xfrm>
          <a:prstGeom prst="rect">
            <a:avLst/>
          </a:prstGeom>
          <a:noFill/>
          <a:ln>
            <a:noFill/>
          </a:ln>
        </p:spPr>
      </p:pic>
      <p:pic>
        <p:nvPicPr>
          <p:cNvPr id="3" name="Picture 2">
            <a:extLst>
              <a:ext uri="{FF2B5EF4-FFF2-40B4-BE49-F238E27FC236}">
                <a16:creationId xmlns:a16="http://schemas.microsoft.com/office/drawing/2014/main" id="{512D05C5-6813-3A43-898F-B325D0BF743F}"/>
              </a:ext>
            </a:extLst>
          </p:cNvPr>
          <p:cNvPicPr>
            <a:picLocks noChangeAspect="1"/>
          </p:cNvPicPr>
          <p:nvPr/>
        </p:nvPicPr>
        <p:blipFill>
          <a:blip r:embed="rId5"/>
          <a:stretch>
            <a:fillRect/>
          </a:stretch>
        </p:blipFill>
        <p:spPr>
          <a:xfrm>
            <a:off x="3199036" y="1383109"/>
            <a:ext cx="2775044" cy="32182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400250" y="575950"/>
            <a:ext cx="6633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veat"/>
                <a:ea typeface="Caveat"/>
                <a:cs typeface="Caveat"/>
                <a:sym typeface="Caveat"/>
              </a:rPr>
              <a:t>Overview </a:t>
            </a:r>
            <a:endParaRPr dirty="0">
              <a:latin typeface="Caveat"/>
              <a:ea typeface="Caveat"/>
              <a:cs typeface="Caveat"/>
              <a:sym typeface="Caveat"/>
            </a:endParaRPr>
          </a:p>
        </p:txBody>
      </p:sp>
      <p:sp>
        <p:nvSpPr>
          <p:cNvPr id="79" name="Google Shape;79;p14"/>
          <p:cNvSpPr txBox="1">
            <a:spLocks noGrp="1"/>
          </p:cNvSpPr>
          <p:nvPr>
            <p:ph type="body" idx="1"/>
          </p:nvPr>
        </p:nvSpPr>
        <p:spPr>
          <a:xfrm>
            <a:off x="2434500" y="1298850"/>
            <a:ext cx="6633300" cy="3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dirty="0">
                <a:solidFill>
                  <a:srgbClr val="F1C232"/>
                </a:solidFill>
                <a:latin typeface="Caveat"/>
                <a:ea typeface="Caveat"/>
                <a:cs typeface="Caveat"/>
                <a:sym typeface="Caveat"/>
              </a:rPr>
              <a:t>M</a:t>
            </a:r>
            <a:r>
              <a:rPr lang="en" sz="2000" b="1" dirty="0">
                <a:solidFill>
                  <a:srgbClr val="F1C232"/>
                </a:solidFill>
                <a:latin typeface="Caveat"/>
                <a:ea typeface="Caveat"/>
                <a:cs typeface="Caveat"/>
                <a:sym typeface="Caveat"/>
              </a:rPr>
              <a:t>otivation: </a:t>
            </a:r>
            <a:endParaRPr sz="2000" b="1" dirty="0">
              <a:solidFill>
                <a:srgbClr val="F1C232"/>
              </a:solidFill>
              <a:latin typeface="Caveat"/>
              <a:ea typeface="Caveat"/>
              <a:cs typeface="Caveat"/>
              <a:sym typeface="Caveat"/>
            </a:endParaRPr>
          </a:p>
          <a:p>
            <a:pPr marL="0" lvl="0" indent="0" algn="l" rtl="0">
              <a:spcBef>
                <a:spcPts val="1600"/>
              </a:spcBef>
              <a:spcAft>
                <a:spcPts val="0"/>
              </a:spcAft>
              <a:buNone/>
            </a:pPr>
            <a:r>
              <a:rPr lang="en" dirty="0">
                <a:latin typeface="Caveat"/>
                <a:ea typeface="Caveat"/>
                <a:cs typeface="Caveat"/>
                <a:sym typeface="Caveat"/>
              </a:rPr>
              <a:t>We                music! </a:t>
            </a:r>
            <a:endParaRPr dirty="0">
              <a:latin typeface="Caveat"/>
              <a:ea typeface="Caveat"/>
              <a:cs typeface="Caveat"/>
              <a:sym typeface="Caveat"/>
            </a:endParaRPr>
          </a:p>
          <a:p>
            <a:pPr marL="0" lvl="0" indent="0" algn="l" rtl="0">
              <a:spcBef>
                <a:spcPts val="1600"/>
              </a:spcBef>
              <a:spcAft>
                <a:spcPts val="0"/>
              </a:spcAft>
              <a:buNone/>
            </a:pPr>
            <a:r>
              <a:rPr lang="en" sz="2000" b="1" dirty="0">
                <a:solidFill>
                  <a:srgbClr val="FFD966"/>
                </a:solidFill>
                <a:latin typeface="Caveat"/>
                <a:ea typeface="Caveat"/>
                <a:cs typeface="Caveat"/>
                <a:sym typeface="Caveat"/>
              </a:rPr>
              <a:t>Purpose: </a:t>
            </a:r>
            <a:endParaRPr sz="2000" b="1" dirty="0">
              <a:solidFill>
                <a:srgbClr val="FFD966"/>
              </a:solidFill>
              <a:latin typeface="Caveat"/>
              <a:ea typeface="Caveat"/>
              <a:cs typeface="Caveat"/>
              <a:sym typeface="Caveat"/>
            </a:endParaRPr>
          </a:p>
          <a:p>
            <a:pPr marL="0" lvl="0" indent="0" algn="l" rtl="0">
              <a:spcBef>
                <a:spcPts val="1600"/>
              </a:spcBef>
              <a:spcAft>
                <a:spcPts val="0"/>
              </a:spcAft>
              <a:buNone/>
            </a:pPr>
            <a:r>
              <a:rPr lang="en" sz="2000" dirty="0">
                <a:latin typeface="Caveat"/>
                <a:ea typeface="Caveat"/>
                <a:cs typeface="Caveat"/>
                <a:sym typeface="Caveat"/>
              </a:rPr>
              <a:t>Predict the popularity of songs based on attributes</a:t>
            </a:r>
            <a:endParaRPr sz="2000" dirty="0">
              <a:latin typeface="Caveat"/>
              <a:ea typeface="Caveat"/>
              <a:cs typeface="Caveat"/>
              <a:sym typeface="Caveat"/>
            </a:endParaRPr>
          </a:p>
          <a:p>
            <a:pPr marL="0" lvl="0" indent="0" algn="l" rtl="0">
              <a:spcBef>
                <a:spcPts val="1600"/>
              </a:spcBef>
              <a:spcAft>
                <a:spcPts val="0"/>
              </a:spcAft>
              <a:buNone/>
            </a:pPr>
            <a:r>
              <a:rPr lang="en" sz="2000" b="1" dirty="0">
                <a:solidFill>
                  <a:srgbClr val="FFD966"/>
                </a:solidFill>
                <a:latin typeface="Caveat"/>
                <a:ea typeface="Caveat"/>
                <a:cs typeface="Caveat"/>
                <a:sym typeface="Caveat"/>
              </a:rPr>
              <a:t>Overall Data Question: </a:t>
            </a:r>
            <a:endParaRPr sz="2000" b="1" dirty="0">
              <a:solidFill>
                <a:srgbClr val="FFD966"/>
              </a:solidFill>
              <a:latin typeface="Caveat"/>
              <a:ea typeface="Caveat"/>
              <a:cs typeface="Caveat"/>
              <a:sym typeface="Caveat"/>
            </a:endParaRPr>
          </a:p>
          <a:p>
            <a:pPr marL="0" lvl="0" indent="0" algn="l" rtl="0">
              <a:spcBef>
                <a:spcPts val="1600"/>
              </a:spcBef>
              <a:spcAft>
                <a:spcPts val="1600"/>
              </a:spcAft>
              <a:buNone/>
            </a:pPr>
            <a:r>
              <a:rPr lang="en" sz="2000" dirty="0">
                <a:solidFill>
                  <a:srgbClr val="000000"/>
                </a:solidFill>
                <a:latin typeface="Caveat"/>
                <a:ea typeface="Caveat"/>
                <a:cs typeface="Caveat"/>
                <a:sym typeface="Caveat"/>
              </a:rPr>
              <a:t>Can future award winners be predicted by using current song attributes? </a:t>
            </a:r>
            <a:endParaRPr sz="2000" dirty="0">
              <a:solidFill>
                <a:srgbClr val="000000"/>
              </a:solidFill>
              <a:latin typeface="Caveat"/>
              <a:ea typeface="Caveat"/>
              <a:cs typeface="Caveat"/>
              <a:sym typeface="Caveat"/>
            </a:endParaRPr>
          </a:p>
        </p:txBody>
      </p:sp>
      <p:pic>
        <p:nvPicPr>
          <p:cNvPr id="80" name="Google Shape;80;p14"/>
          <p:cNvPicPr preferRelativeResize="0"/>
          <p:nvPr/>
        </p:nvPicPr>
        <p:blipFill>
          <a:blip r:embed="rId3">
            <a:alphaModFix/>
          </a:blip>
          <a:stretch>
            <a:fillRect/>
          </a:stretch>
        </p:blipFill>
        <p:spPr>
          <a:xfrm>
            <a:off x="2930975" y="1747863"/>
            <a:ext cx="575950" cy="575951"/>
          </a:xfrm>
          <a:prstGeom prst="rect">
            <a:avLst/>
          </a:prstGeom>
          <a:noFill/>
          <a:ln>
            <a:noFill/>
          </a:ln>
        </p:spPr>
      </p:pic>
      <p:pic>
        <p:nvPicPr>
          <p:cNvPr id="81" name="Google Shape;81;p14"/>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82" name="Google Shape;82;p14"/>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Top Grammy Winning Artists </a:t>
            </a:r>
            <a:endParaRPr>
              <a:latin typeface="Caveat"/>
              <a:ea typeface="Caveat"/>
              <a:cs typeface="Caveat"/>
              <a:sym typeface="Caveat"/>
            </a:endParaRPr>
          </a:p>
        </p:txBody>
      </p:sp>
      <p:pic>
        <p:nvPicPr>
          <p:cNvPr id="225" name="Google Shape;225;p32"/>
          <p:cNvPicPr preferRelativeResize="0"/>
          <p:nvPr/>
        </p:nvPicPr>
        <p:blipFill>
          <a:blip r:embed="rId3">
            <a:alphaModFix/>
          </a:blip>
          <a:stretch>
            <a:fillRect/>
          </a:stretch>
        </p:blipFill>
        <p:spPr>
          <a:xfrm>
            <a:off x="326725" y="1515050"/>
            <a:ext cx="1846451" cy="1846451"/>
          </a:xfrm>
          <a:prstGeom prst="rect">
            <a:avLst/>
          </a:prstGeom>
          <a:noFill/>
          <a:ln>
            <a:noFill/>
          </a:ln>
        </p:spPr>
      </p:pic>
      <p:pic>
        <p:nvPicPr>
          <p:cNvPr id="226" name="Google Shape;226;p32"/>
          <p:cNvPicPr preferRelativeResize="0"/>
          <p:nvPr/>
        </p:nvPicPr>
        <p:blipFill>
          <a:blip r:embed="rId4">
            <a:alphaModFix/>
          </a:blip>
          <a:stretch>
            <a:fillRect/>
          </a:stretch>
        </p:blipFill>
        <p:spPr>
          <a:xfrm>
            <a:off x="0" y="4024075"/>
            <a:ext cx="2490876" cy="1119425"/>
          </a:xfrm>
          <a:prstGeom prst="rect">
            <a:avLst/>
          </a:prstGeom>
          <a:noFill/>
          <a:ln>
            <a:noFill/>
          </a:ln>
        </p:spPr>
      </p:pic>
      <p:pic>
        <p:nvPicPr>
          <p:cNvPr id="227" name="Google Shape;227;p32"/>
          <p:cNvPicPr preferRelativeResize="0"/>
          <p:nvPr/>
        </p:nvPicPr>
        <p:blipFill>
          <a:blip r:embed="rId5">
            <a:alphaModFix/>
          </a:blip>
          <a:stretch>
            <a:fillRect/>
          </a:stretch>
        </p:blipFill>
        <p:spPr>
          <a:xfrm>
            <a:off x="2652625" y="1101900"/>
            <a:ext cx="5874124" cy="3627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Top Genre Grammy Awards </a:t>
            </a:r>
            <a:endParaRPr>
              <a:latin typeface="Caveat"/>
              <a:ea typeface="Caveat"/>
              <a:cs typeface="Caveat"/>
              <a:sym typeface="Caveat"/>
            </a:endParaRPr>
          </a:p>
        </p:txBody>
      </p:sp>
      <p:pic>
        <p:nvPicPr>
          <p:cNvPr id="233" name="Google Shape;233;p33"/>
          <p:cNvPicPr preferRelativeResize="0"/>
          <p:nvPr/>
        </p:nvPicPr>
        <p:blipFill>
          <a:blip r:embed="rId3">
            <a:alphaModFix/>
          </a:blip>
          <a:stretch>
            <a:fillRect/>
          </a:stretch>
        </p:blipFill>
        <p:spPr>
          <a:xfrm>
            <a:off x="2673226" y="1211350"/>
            <a:ext cx="4682586" cy="3419024"/>
          </a:xfrm>
          <a:prstGeom prst="rect">
            <a:avLst/>
          </a:prstGeom>
          <a:noFill/>
          <a:ln>
            <a:noFill/>
          </a:ln>
        </p:spPr>
      </p:pic>
      <p:pic>
        <p:nvPicPr>
          <p:cNvPr id="234" name="Google Shape;234;p33"/>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235" name="Google Shape;235;p33"/>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Correlation Matrix </a:t>
            </a:r>
            <a:endParaRPr>
              <a:latin typeface="Caveat"/>
              <a:ea typeface="Caveat"/>
              <a:cs typeface="Caveat"/>
              <a:sym typeface="Caveat"/>
            </a:endParaRPr>
          </a:p>
        </p:txBody>
      </p:sp>
      <p:pic>
        <p:nvPicPr>
          <p:cNvPr id="241" name="Google Shape;241;p34"/>
          <p:cNvPicPr preferRelativeResize="0"/>
          <p:nvPr/>
        </p:nvPicPr>
        <p:blipFill>
          <a:blip r:embed="rId3">
            <a:alphaModFix/>
          </a:blip>
          <a:stretch>
            <a:fillRect/>
          </a:stretch>
        </p:blipFill>
        <p:spPr>
          <a:xfrm>
            <a:off x="2400250" y="1211350"/>
            <a:ext cx="6321600" cy="3932149"/>
          </a:xfrm>
          <a:prstGeom prst="rect">
            <a:avLst/>
          </a:prstGeom>
          <a:noFill/>
          <a:ln>
            <a:noFill/>
          </a:ln>
        </p:spPr>
      </p:pic>
      <p:pic>
        <p:nvPicPr>
          <p:cNvPr id="242" name="Google Shape;242;p34"/>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243" name="Google Shape;243;p34"/>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What is a grammy?</a:t>
            </a:r>
            <a:endParaRPr>
              <a:latin typeface="Caveat"/>
              <a:ea typeface="Caveat"/>
              <a:cs typeface="Caveat"/>
              <a:sym typeface="Caveat"/>
            </a:endParaRPr>
          </a:p>
        </p:txBody>
      </p:sp>
      <p:pic>
        <p:nvPicPr>
          <p:cNvPr id="249" name="Google Shape;249;p35"/>
          <p:cNvPicPr preferRelativeResize="0"/>
          <p:nvPr/>
        </p:nvPicPr>
        <p:blipFill>
          <a:blip r:embed="rId3">
            <a:alphaModFix/>
          </a:blip>
          <a:stretch>
            <a:fillRect/>
          </a:stretch>
        </p:blipFill>
        <p:spPr>
          <a:xfrm>
            <a:off x="2563601" y="1310025"/>
            <a:ext cx="5049100" cy="3174250"/>
          </a:xfrm>
          <a:prstGeom prst="rect">
            <a:avLst/>
          </a:prstGeom>
          <a:noFill/>
          <a:ln>
            <a:noFill/>
          </a:ln>
        </p:spPr>
      </p:pic>
      <p:pic>
        <p:nvPicPr>
          <p:cNvPr id="250" name="Google Shape;250;p35"/>
          <p:cNvPicPr preferRelativeResize="0"/>
          <p:nvPr/>
        </p:nvPicPr>
        <p:blipFill>
          <a:blip r:embed="rId4">
            <a:alphaModFix/>
          </a:blip>
          <a:stretch>
            <a:fillRect/>
          </a:stretch>
        </p:blipFill>
        <p:spPr>
          <a:xfrm>
            <a:off x="357300" y="1428450"/>
            <a:ext cx="1888649" cy="1925077"/>
          </a:xfrm>
          <a:prstGeom prst="rect">
            <a:avLst/>
          </a:prstGeom>
          <a:noFill/>
          <a:ln>
            <a:noFill/>
          </a:ln>
        </p:spPr>
      </p:pic>
      <p:pic>
        <p:nvPicPr>
          <p:cNvPr id="251" name="Google Shape;251;p35"/>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What is a grammy?  </a:t>
            </a:r>
            <a:endParaRPr>
              <a:latin typeface="Caveat"/>
              <a:ea typeface="Caveat"/>
              <a:cs typeface="Caveat"/>
              <a:sym typeface="Caveat"/>
            </a:endParaRPr>
          </a:p>
        </p:txBody>
      </p:sp>
      <p:pic>
        <p:nvPicPr>
          <p:cNvPr id="257" name="Google Shape;257;p36"/>
          <p:cNvPicPr preferRelativeResize="0"/>
          <p:nvPr/>
        </p:nvPicPr>
        <p:blipFill>
          <a:blip r:embed="rId3">
            <a:alphaModFix/>
          </a:blip>
          <a:stretch>
            <a:fillRect/>
          </a:stretch>
        </p:blipFill>
        <p:spPr>
          <a:xfrm>
            <a:off x="2590650" y="1363750"/>
            <a:ext cx="6055299" cy="2429800"/>
          </a:xfrm>
          <a:prstGeom prst="rect">
            <a:avLst/>
          </a:prstGeom>
          <a:noFill/>
          <a:ln>
            <a:noFill/>
          </a:ln>
        </p:spPr>
      </p:pic>
      <p:pic>
        <p:nvPicPr>
          <p:cNvPr id="258" name="Google Shape;258;p36"/>
          <p:cNvPicPr preferRelativeResize="0"/>
          <p:nvPr/>
        </p:nvPicPr>
        <p:blipFill>
          <a:blip r:embed="rId4">
            <a:alphaModFix/>
          </a:blip>
          <a:stretch>
            <a:fillRect/>
          </a:stretch>
        </p:blipFill>
        <p:spPr>
          <a:xfrm>
            <a:off x="357300" y="1428450"/>
            <a:ext cx="1888649" cy="1925077"/>
          </a:xfrm>
          <a:prstGeom prst="rect">
            <a:avLst/>
          </a:prstGeom>
          <a:noFill/>
          <a:ln>
            <a:noFill/>
          </a:ln>
        </p:spPr>
      </p:pic>
      <p:pic>
        <p:nvPicPr>
          <p:cNvPr id="259" name="Google Shape;259;p36"/>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Top 2020 Grammy Award Artists</a:t>
            </a:r>
            <a:endParaRPr>
              <a:latin typeface="Caveat"/>
              <a:ea typeface="Caveat"/>
              <a:cs typeface="Caveat"/>
              <a:sym typeface="Caveat"/>
            </a:endParaRPr>
          </a:p>
        </p:txBody>
      </p:sp>
      <p:pic>
        <p:nvPicPr>
          <p:cNvPr id="265" name="Google Shape;265;p37"/>
          <p:cNvPicPr preferRelativeResize="0"/>
          <p:nvPr/>
        </p:nvPicPr>
        <p:blipFill>
          <a:blip r:embed="rId3">
            <a:alphaModFix/>
          </a:blip>
          <a:stretch>
            <a:fillRect/>
          </a:stretch>
        </p:blipFill>
        <p:spPr>
          <a:xfrm>
            <a:off x="2592850" y="1363750"/>
            <a:ext cx="5610626" cy="3183450"/>
          </a:xfrm>
          <a:prstGeom prst="rect">
            <a:avLst/>
          </a:prstGeom>
          <a:noFill/>
          <a:ln>
            <a:noFill/>
          </a:ln>
        </p:spPr>
      </p:pic>
      <p:pic>
        <p:nvPicPr>
          <p:cNvPr id="266" name="Google Shape;266;p37"/>
          <p:cNvPicPr preferRelativeResize="0"/>
          <p:nvPr/>
        </p:nvPicPr>
        <p:blipFill>
          <a:blip r:embed="rId4">
            <a:alphaModFix/>
          </a:blip>
          <a:stretch>
            <a:fillRect/>
          </a:stretch>
        </p:blipFill>
        <p:spPr>
          <a:xfrm>
            <a:off x="357300" y="1428450"/>
            <a:ext cx="1888649" cy="1925077"/>
          </a:xfrm>
          <a:prstGeom prst="rect">
            <a:avLst/>
          </a:prstGeom>
          <a:noFill/>
          <a:ln>
            <a:noFill/>
          </a:ln>
        </p:spPr>
      </p:pic>
      <p:pic>
        <p:nvPicPr>
          <p:cNvPr id="267" name="Google Shape;267;p37"/>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Musical Data Conclusions </a:t>
            </a:r>
            <a:endParaRPr>
              <a:latin typeface="Caveat"/>
              <a:ea typeface="Caveat"/>
              <a:cs typeface="Caveat"/>
              <a:sym typeface="Caveat"/>
            </a:endParaRPr>
          </a:p>
        </p:txBody>
      </p:sp>
      <p:sp>
        <p:nvSpPr>
          <p:cNvPr id="273" name="Google Shape;273;p38"/>
          <p:cNvSpPr txBox="1">
            <a:spLocks noGrp="1"/>
          </p:cNvSpPr>
          <p:nvPr>
            <p:ph type="body" idx="1"/>
          </p:nvPr>
        </p:nvSpPr>
        <p:spPr>
          <a:xfrm>
            <a:off x="2400262" y="1363751"/>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What will be the leading genre of music?</a:t>
            </a:r>
            <a:endParaRPr>
              <a:latin typeface="Caveat"/>
              <a:ea typeface="Caveat"/>
              <a:cs typeface="Caveat"/>
              <a:sym typeface="Caveat"/>
            </a:endParaRPr>
          </a:p>
          <a:p>
            <a:pPr marL="914400" lvl="1" indent="-317500" algn="l" rtl="0">
              <a:spcBef>
                <a:spcPts val="0"/>
              </a:spcBef>
              <a:spcAft>
                <a:spcPts val="0"/>
              </a:spcAft>
              <a:buSzPts val="1400"/>
              <a:buFont typeface="Caveat"/>
              <a:buAutoNum type="alphaLcPeriod"/>
            </a:pPr>
            <a:r>
              <a:rPr lang="en">
                <a:latin typeface="Caveat"/>
                <a:ea typeface="Caveat"/>
                <a:cs typeface="Caveat"/>
                <a:sym typeface="Caveat"/>
              </a:rPr>
              <a:t>Country </a:t>
            </a:r>
            <a:br>
              <a:rPr lang="en">
                <a:latin typeface="Caveat"/>
                <a:ea typeface="Caveat"/>
                <a:cs typeface="Caveat"/>
                <a:sym typeface="Caveat"/>
              </a:rPr>
            </a:br>
            <a:endParaRPr>
              <a:latin typeface="Caveat"/>
              <a:ea typeface="Caveat"/>
              <a:cs typeface="Caveat"/>
              <a:sym typeface="Caveat"/>
            </a:endParaRPr>
          </a:p>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Which artist has won the most grammys over time? </a:t>
            </a:r>
            <a:endParaRPr>
              <a:latin typeface="Caveat"/>
              <a:ea typeface="Caveat"/>
              <a:cs typeface="Caveat"/>
              <a:sym typeface="Caveat"/>
            </a:endParaRPr>
          </a:p>
          <a:p>
            <a:pPr marL="914400" lvl="1" indent="-317500" algn="l" rtl="0">
              <a:spcBef>
                <a:spcPts val="0"/>
              </a:spcBef>
              <a:spcAft>
                <a:spcPts val="0"/>
              </a:spcAft>
              <a:buSzPts val="1400"/>
              <a:buFont typeface="Caveat"/>
              <a:buAutoNum type="alphaLcPeriod"/>
            </a:pPr>
            <a:r>
              <a:rPr lang="en">
                <a:latin typeface="Caveat"/>
                <a:ea typeface="Caveat"/>
                <a:cs typeface="Caveat"/>
                <a:sym typeface="Caveat"/>
              </a:rPr>
              <a:t>Adele </a:t>
            </a:r>
            <a:br>
              <a:rPr lang="en">
                <a:latin typeface="Caveat"/>
                <a:ea typeface="Caveat"/>
                <a:cs typeface="Caveat"/>
                <a:sym typeface="Caveat"/>
              </a:rPr>
            </a:br>
            <a:endParaRPr>
              <a:latin typeface="Caveat"/>
              <a:ea typeface="Caveat"/>
              <a:cs typeface="Caveat"/>
              <a:sym typeface="Caveat"/>
            </a:endParaRPr>
          </a:p>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What is the correlation between different song attributes? </a:t>
            </a:r>
            <a:endParaRPr>
              <a:latin typeface="Caveat"/>
              <a:ea typeface="Caveat"/>
              <a:cs typeface="Caveat"/>
              <a:sym typeface="Caveat"/>
            </a:endParaRPr>
          </a:p>
          <a:p>
            <a:pPr marL="914400" lvl="1" indent="-317500" algn="l" rtl="0">
              <a:spcBef>
                <a:spcPts val="0"/>
              </a:spcBef>
              <a:spcAft>
                <a:spcPts val="0"/>
              </a:spcAft>
              <a:buSzPts val="1400"/>
              <a:buFont typeface="Caveat"/>
              <a:buAutoNum type="alphaLcPeriod"/>
            </a:pPr>
            <a:r>
              <a:rPr lang="en">
                <a:latin typeface="Caveat"/>
                <a:ea typeface="Caveat"/>
                <a:cs typeface="Caveat"/>
                <a:sym typeface="Caveat"/>
              </a:rPr>
              <a:t>Loudness &amp; Energy </a:t>
            </a:r>
            <a:endParaRPr>
              <a:latin typeface="Caveat"/>
              <a:ea typeface="Caveat"/>
              <a:cs typeface="Caveat"/>
              <a:sym typeface="Caveat"/>
            </a:endParaRPr>
          </a:p>
          <a:p>
            <a:pPr marL="914400" lvl="1" indent="-317500" algn="l" rtl="0">
              <a:spcBef>
                <a:spcPts val="0"/>
              </a:spcBef>
              <a:spcAft>
                <a:spcPts val="0"/>
              </a:spcAft>
              <a:buSzPts val="1400"/>
              <a:buFont typeface="Caveat"/>
              <a:buAutoNum type="alphaLcPeriod"/>
            </a:pPr>
            <a:r>
              <a:rPr lang="en">
                <a:latin typeface="Caveat"/>
                <a:ea typeface="Caveat"/>
                <a:cs typeface="Caveat"/>
                <a:sym typeface="Caveat"/>
              </a:rPr>
              <a:t>Danceability &amp; Valence </a:t>
            </a:r>
            <a:endParaRPr>
              <a:latin typeface="Caveat"/>
              <a:ea typeface="Caveat"/>
              <a:cs typeface="Caveat"/>
              <a:sym typeface="Caveat"/>
            </a:endParaRPr>
          </a:p>
        </p:txBody>
      </p:sp>
      <p:pic>
        <p:nvPicPr>
          <p:cNvPr id="274" name="Google Shape;274;p38"/>
          <p:cNvPicPr preferRelativeResize="0"/>
          <p:nvPr/>
        </p:nvPicPr>
        <p:blipFill>
          <a:blip r:embed="rId3">
            <a:alphaModFix/>
          </a:blip>
          <a:stretch>
            <a:fillRect/>
          </a:stretch>
        </p:blipFill>
        <p:spPr>
          <a:xfrm>
            <a:off x="326725" y="1515050"/>
            <a:ext cx="1846451" cy="1846451"/>
          </a:xfrm>
          <a:prstGeom prst="rect">
            <a:avLst/>
          </a:prstGeom>
          <a:noFill/>
          <a:ln>
            <a:noFill/>
          </a:ln>
        </p:spPr>
      </p:pic>
      <p:pic>
        <p:nvPicPr>
          <p:cNvPr id="275" name="Google Shape;275;p38"/>
          <p:cNvPicPr preferRelativeResize="0"/>
          <p:nvPr/>
        </p:nvPicPr>
        <p:blipFill>
          <a:blip r:embed="rId4">
            <a:alphaModFix/>
          </a:blip>
          <a:stretch>
            <a:fillRect/>
          </a:stretch>
        </p:blipFill>
        <p:spPr>
          <a:xfrm>
            <a:off x="0" y="4024075"/>
            <a:ext cx="2490876" cy="111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Q&amp;A </a:t>
            </a:r>
            <a:endParaRPr>
              <a:latin typeface="Caveat"/>
              <a:ea typeface="Caveat"/>
              <a:cs typeface="Caveat"/>
              <a:sym typeface="Caveat"/>
            </a:endParaRPr>
          </a:p>
        </p:txBody>
      </p:sp>
      <p:pic>
        <p:nvPicPr>
          <p:cNvPr id="281" name="Google Shape;281;p39"/>
          <p:cNvPicPr preferRelativeResize="0"/>
          <p:nvPr/>
        </p:nvPicPr>
        <p:blipFill>
          <a:blip r:embed="rId3">
            <a:alphaModFix/>
          </a:blip>
          <a:stretch>
            <a:fillRect/>
          </a:stretch>
        </p:blipFill>
        <p:spPr>
          <a:xfrm>
            <a:off x="1667850" y="0"/>
            <a:ext cx="7562599" cy="3781274"/>
          </a:xfrm>
          <a:prstGeom prst="rect">
            <a:avLst/>
          </a:prstGeom>
          <a:noFill/>
          <a:ln>
            <a:noFill/>
          </a:ln>
        </p:spPr>
      </p:pic>
      <p:pic>
        <p:nvPicPr>
          <p:cNvPr id="282" name="Google Shape;282;p39"/>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283" name="Google Shape;283;p39" descr="Taylor Swift Vmas GIFs - Get the best GIF on GIPHY"/>
          <p:cNvPicPr preferRelativeResize="0"/>
          <p:nvPr/>
        </p:nvPicPr>
        <p:blipFill>
          <a:blip r:embed="rId5">
            <a:alphaModFix/>
          </a:blip>
          <a:stretch>
            <a:fillRect/>
          </a:stretch>
        </p:blipFill>
        <p:spPr>
          <a:xfrm>
            <a:off x="3751150" y="2038650"/>
            <a:ext cx="3900001" cy="265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Data Set Exploration </a:t>
            </a:r>
            <a:endParaRPr>
              <a:latin typeface="Caveat"/>
              <a:ea typeface="Caveat"/>
              <a:cs typeface="Caveat"/>
              <a:sym typeface="Caveat"/>
            </a:endParaRPr>
          </a:p>
        </p:txBody>
      </p:sp>
      <p:sp>
        <p:nvSpPr>
          <p:cNvPr id="88" name="Google Shape;88;p15"/>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What will be the leading genre of music?</a:t>
            </a:r>
            <a:br>
              <a:rPr lang="en">
                <a:latin typeface="Caveat"/>
                <a:ea typeface="Caveat"/>
                <a:cs typeface="Caveat"/>
                <a:sym typeface="Caveat"/>
              </a:rPr>
            </a:br>
            <a:endParaRPr>
              <a:latin typeface="Caveat"/>
              <a:ea typeface="Caveat"/>
              <a:cs typeface="Caveat"/>
              <a:sym typeface="Caveat"/>
            </a:endParaRPr>
          </a:p>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Which artist has won the most grammys over time? </a:t>
            </a:r>
            <a:br>
              <a:rPr lang="en">
                <a:latin typeface="Caveat"/>
                <a:ea typeface="Caveat"/>
                <a:cs typeface="Caveat"/>
                <a:sym typeface="Caveat"/>
              </a:rPr>
            </a:br>
            <a:endParaRPr>
              <a:latin typeface="Caveat"/>
              <a:ea typeface="Caveat"/>
              <a:cs typeface="Caveat"/>
              <a:sym typeface="Caveat"/>
            </a:endParaRPr>
          </a:p>
          <a:p>
            <a:pPr marL="457200" lvl="0" indent="-342900" algn="l" rtl="0">
              <a:spcBef>
                <a:spcPts val="0"/>
              </a:spcBef>
              <a:spcAft>
                <a:spcPts val="0"/>
              </a:spcAft>
              <a:buSzPts val="1800"/>
              <a:buFont typeface="Caveat"/>
              <a:buAutoNum type="arabicPeriod"/>
            </a:pPr>
            <a:r>
              <a:rPr lang="en">
                <a:latin typeface="Caveat"/>
                <a:ea typeface="Caveat"/>
                <a:cs typeface="Caveat"/>
                <a:sym typeface="Caveat"/>
              </a:rPr>
              <a:t>What is the correlation between different song attributes? </a:t>
            </a:r>
            <a:br>
              <a:rPr lang="en">
                <a:latin typeface="Caveat"/>
                <a:ea typeface="Caveat"/>
                <a:cs typeface="Caveat"/>
                <a:sym typeface="Caveat"/>
              </a:rPr>
            </a:br>
            <a:endParaRPr>
              <a:latin typeface="Caveat"/>
              <a:ea typeface="Caveat"/>
              <a:cs typeface="Caveat"/>
              <a:sym typeface="Caveat"/>
            </a:endParaRPr>
          </a:p>
          <a:p>
            <a:pPr marL="0" lvl="0" indent="0" algn="l" rtl="0">
              <a:spcBef>
                <a:spcPts val="1600"/>
              </a:spcBef>
              <a:spcAft>
                <a:spcPts val="0"/>
              </a:spcAft>
              <a:buNone/>
            </a:pPr>
            <a:endParaRPr>
              <a:latin typeface="Caveat"/>
              <a:ea typeface="Caveat"/>
              <a:cs typeface="Caveat"/>
              <a:sym typeface="Caveat"/>
            </a:endParaRPr>
          </a:p>
          <a:p>
            <a:pPr marL="0" lvl="0" indent="0" algn="l" rtl="0">
              <a:spcBef>
                <a:spcPts val="1600"/>
              </a:spcBef>
              <a:spcAft>
                <a:spcPts val="1600"/>
              </a:spcAft>
              <a:buNone/>
            </a:pPr>
            <a:endParaRPr>
              <a:latin typeface="Caveat"/>
              <a:ea typeface="Caveat"/>
              <a:cs typeface="Caveat"/>
              <a:sym typeface="Caveat"/>
            </a:endParaRPr>
          </a:p>
        </p:txBody>
      </p:sp>
      <p:pic>
        <p:nvPicPr>
          <p:cNvPr id="89" name="Google Shape;89;p15"/>
          <p:cNvPicPr preferRelativeResize="0"/>
          <p:nvPr/>
        </p:nvPicPr>
        <p:blipFill>
          <a:blip r:embed="rId3">
            <a:alphaModFix/>
          </a:blip>
          <a:stretch>
            <a:fillRect/>
          </a:stretch>
        </p:blipFill>
        <p:spPr>
          <a:xfrm>
            <a:off x="326725" y="1515050"/>
            <a:ext cx="1846451" cy="1846451"/>
          </a:xfrm>
          <a:prstGeom prst="rect">
            <a:avLst/>
          </a:prstGeom>
          <a:noFill/>
          <a:ln>
            <a:noFill/>
          </a:ln>
        </p:spPr>
      </p:pic>
      <p:pic>
        <p:nvPicPr>
          <p:cNvPr id="90" name="Google Shape;90;p15"/>
          <p:cNvPicPr preferRelativeResize="0"/>
          <p:nvPr/>
        </p:nvPicPr>
        <p:blipFill>
          <a:blip r:embed="rId4">
            <a:alphaModFix/>
          </a:blip>
          <a:stretch>
            <a:fillRect/>
          </a:stretch>
        </p:blipFill>
        <p:spPr>
          <a:xfrm>
            <a:off x="0" y="4024075"/>
            <a:ext cx="2490876" cy="111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Data Source</a:t>
            </a:r>
            <a:endParaRPr>
              <a:latin typeface="Caveat"/>
              <a:ea typeface="Caveat"/>
              <a:cs typeface="Caveat"/>
              <a:sym typeface="Caveat"/>
            </a:endParaRPr>
          </a:p>
        </p:txBody>
      </p:sp>
      <p:pic>
        <p:nvPicPr>
          <p:cNvPr id="96" name="Google Shape;96;p16"/>
          <p:cNvPicPr preferRelativeResize="0"/>
          <p:nvPr/>
        </p:nvPicPr>
        <p:blipFill>
          <a:blip r:embed="rId3">
            <a:alphaModFix/>
          </a:blip>
          <a:stretch>
            <a:fillRect/>
          </a:stretch>
        </p:blipFill>
        <p:spPr>
          <a:xfrm>
            <a:off x="2607050" y="1277075"/>
            <a:ext cx="6389123" cy="3151201"/>
          </a:xfrm>
          <a:prstGeom prst="rect">
            <a:avLst/>
          </a:prstGeom>
          <a:noFill/>
          <a:ln>
            <a:noFill/>
          </a:ln>
        </p:spPr>
      </p:pic>
      <p:pic>
        <p:nvPicPr>
          <p:cNvPr id="97" name="Google Shape;97;p16"/>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98" name="Google Shape;98;p16"/>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Data Extraction </a:t>
            </a:r>
            <a:endParaRPr>
              <a:latin typeface="Caveat"/>
              <a:ea typeface="Caveat"/>
              <a:cs typeface="Caveat"/>
              <a:sym typeface="Caveat"/>
            </a:endParaRPr>
          </a:p>
        </p:txBody>
      </p:sp>
      <p:pic>
        <p:nvPicPr>
          <p:cNvPr id="104" name="Google Shape;104;p17"/>
          <p:cNvPicPr preferRelativeResize="0"/>
          <p:nvPr/>
        </p:nvPicPr>
        <p:blipFill>
          <a:blip r:embed="rId3">
            <a:alphaModFix/>
          </a:blip>
          <a:stretch>
            <a:fillRect/>
          </a:stretch>
        </p:blipFill>
        <p:spPr>
          <a:xfrm>
            <a:off x="2643625" y="1211350"/>
            <a:ext cx="4319099" cy="3394974"/>
          </a:xfrm>
          <a:prstGeom prst="rect">
            <a:avLst/>
          </a:prstGeom>
          <a:noFill/>
          <a:ln>
            <a:noFill/>
          </a:ln>
        </p:spPr>
      </p:pic>
      <p:pic>
        <p:nvPicPr>
          <p:cNvPr id="105" name="Google Shape;105;p17"/>
          <p:cNvPicPr preferRelativeResize="0"/>
          <p:nvPr/>
        </p:nvPicPr>
        <p:blipFill>
          <a:blip r:embed="rId4">
            <a:alphaModFix/>
          </a:blip>
          <a:stretch>
            <a:fillRect/>
          </a:stretch>
        </p:blipFill>
        <p:spPr>
          <a:xfrm>
            <a:off x="479125" y="1667450"/>
            <a:ext cx="1846451" cy="1846451"/>
          </a:xfrm>
          <a:prstGeom prst="rect">
            <a:avLst/>
          </a:prstGeom>
          <a:noFill/>
          <a:ln>
            <a:noFill/>
          </a:ln>
        </p:spPr>
      </p:pic>
      <p:pic>
        <p:nvPicPr>
          <p:cNvPr id="106" name="Google Shape;106;p17"/>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12" name="Google Shape;112;p18"/>
          <p:cNvPicPr preferRelativeResize="0"/>
          <p:nvPr/>
        </p:nvPicPr>
        <p:blipFill>
          <a:blip r:embed="rId3">
            <a:alphaModFix/>
          </a:blip>
          <a:stretch>
            <a:fillRect/>
          </a:stretch>
        </p:blipFill>
        <p:spPr>
          <a:xfrm>
            <a:off x="2467312" y="1471025"/>
            <a:ext cx="6581490" cy="2513595"/>
          </a:xfrm>
          <a:prstGeom prst="rect">
            <a:avLst/>
          </a:prstGeom>
          <a:noFill/>
          <a:ln>
            <a:noFill/>
          </a:ln>
        </p:spPr>
      </p:pic>
      <p:pic>
        <p:nvPicPr>
          <p:cNvPr id="113" name="Google Shape;113;p18"/>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14" name="Google Shape;114;p18"/>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20" name="Google Shape;120;p19"/>
          <p:cNvPicPr preferRelativeResize="0"/>
          <p:nvPr/>
        </p:nvPicPr>
        <p:blipFill>
          <a:blip r:embed="rId3">
            <a:alphaModFix/>
          </a:blip>
          <a:stretch>
            <a:fillRect/>
          </a:stretch>
        </p:blipFill>
        <p:spPr>
          <a:xfrm>
            <a:off x="2597426" y="1363150"/>
            <a:ext cx="5927251" cy="2417201"/>
          </a:xfrm>
          <a:prstGeom prst="rect">
            <a:avLst/>
          </a:prstGeom>
          <a:noFill/>
          <a:ln>
            <a:noFill/>
          </a:ln>
        </p:spPr>
      </p:pic>
      <p:pic>
        <p:nvPicPr>
          <p:cNvPr id="121" name="Google Shape;121;p19"/>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22" name="Google Shape;122;p19"/>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28" name="Google Shape;128;p20"/>
          <p:cNvPicPr preferRelativeResize="0"/>
          <p:nvPr/>
        </p:nvPicPr>
        <p:blipFill>
          <a:blip r:embed="rId3">
            <a:alphaModFix/>
          </a:blip>
          <a:stretch>
            <a:fillRect/>
          </a:stretch>
        </p:blipFill>
        <p:spPr>
          <a:xfrm>
            <a:off x="326725" y="1515050"/>
            <a:ext cx="1846451" cy="1846451"/>
          </a:xfrm>
          <a:prstGeom prst="rect">
            <a:avLst/>
          </a:prstGeom>
          <a:noFill/>
          <a:ln>
            <a:noFill/>
          </a:ln>
        </p:spPr>
      </p:pic>
      <p:pic>
        <p:nvPicPr>
          <p:cNvPr id="129" name="Google Shape;129;p20"/>
          <p:cNvPicPr preferRelativeResize="0"/>
          <p:nvPr/>
        </p:nvPicPr>
        <p:blipFill>
          <a:blip r:embed="rId4">
            <a:alphaModFix/>
          </a:blip>
          <a:stretch>
            <a:fillRect/>
          </a:stretch>
        </p:blipFill>
        <p:spPr>
          <a:xfrm>
            <a:off x="0" y="4024075"/>
            <a:ext cx="2490876" cy="1119425"/>
          </a:xfrm>
          <a:prstGeom prst="rect">
            <a:avLst/>
          </a:prstGeom>
          <a:noFill/>
          <a:ln>
            <a:noFill/>
          </a:ln>
        </p:spPr>
      </p:pic>
      <p:pic>
        <p:nvPicPr>
          <p:cNvPr id="130" name="Google Shape;130;p20"/>
          <p:cNvPicPr preferRelativeResize="0"/>
          <p:nvPr/>
        </p:nvPicPr>
        <p:blipFill>
          <a:blip r:embed="rId5">
            <a:alphaModFix/>
          </a:blip>
          <a:stretch>
            <a:fillRect/>
          </a:stretch>
        </p:blipFill>
        <p:spPr>
          <a:xfrm>
            <a:off x="2657625" y="1211350"/>
            <a:ext cx="4302001" cy="3456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veat"/>
                <a:ea typeface="Caveat"/>
                <a:cs typeface="Caveat"/>
                <a:sym typeface="Caveat"/>
              </a:rPr>
              <a:t> Song Popularity Prediction   </a:t>
            </a:r>
            <a:endParaRPr>
              <a:latin typeface="Caveat"/>
              <a:ea typeface="Caveat"/>
              <a:cs typeface="Caveat"/>
              <a:sym typeface="Caveat"/>
            </a:endParaRPr>
          </a:p>
        </p:txBody>
      </p:sp>
      <p:pic>
        <p:nvPicPr>
          <p:cNvPr id="136" name="Google Shape;136;p21"/>
          <p:cNvPicPr preferRelativeResize="0"/>
          <p:nvPr/>
        </p:nvPicPr>
        <p:blipFill>
          <a:blip r:embed="rId3">
            <a:alphaModFix/>
          </a:blip>
          <a:stretch>
            <a:fillRect/>
          </a:stretch>
        </p:blipFill>
        <p:spPr>
          <a:xfrm>
            <a:off x="2477851" y="1363750"/>
            <a:ext cx="6166398" cy="3007124"/>
          </a:xfrm>
          <a:prstGeom prst="rect">
            <a:avLst/>
          </a:prstGeom>
          <a:noFill/>
          <a:ln>
            <a:noFill/>
          </a:ln>
        </p:spPr>
      </p:pic>
      <p:pic>
        <p:nvPicPr>
          <p:cNvPr id="137" name="Google Shape;137;p21"/>
          <p:cNvPicPr preferRelativeResize="0"/>
          <p:nvPr/>
        </p:nvPicPr>
        <p:blipFill>
          <a:blip r:embed="rId4">
            <a:alphaModFix/>
          </a:blip>
          <a:stretch>
            <a:fillRect/>
          </a:stretch>
        </p:blipFill>
        <p:spPr>
          <a:xfrm>
            <a:off x="326725" y="1515050"/>
            <a:ext cx="1846451" cy="1846451"/>
          </a:xfrm>
          <a:prstGeom prst="rect">
            <a:avLst/>
          </a:prstGeom>
          <a:noFill/>
          <a:ln>
            <a:noFill/>
          </a:ln>
        </p:spPr>
      </p:pic>
      <p:pic>
        <p:nvPicPr>
          <p:cNvPr id="138" name="Google Shape;138;p21"/>
          <p:cNvPicPr preferRelativeResize="0"/>
          <p:nvPr/>
        </p:nvPicPr>
        <p:blipFill>
          <a:blip r:embed="rId5">
            <a:alphaModFix/>
          </a:blip>
          <a:stretch>
            <a:fillRect/>
          </a:stretch>
        </p:blipFill>
        <p:spPr>
          <a:xfrm>
            <a:off x="0" y="4024075"/>
            <a:ext cx="2490876" cy="1119425"/>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882</Words>
  <Application>Microsoft Macintosh PowerPoint</Application>
  <PresentationFormat>On-screen Show (16:9)</PresentationFormat>
  <Paragraphs>104</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Lato</vt:lpstr>
      <vt:lpstr>Raleway</vt:lpstr>
      <vt:lpstr>Pacifico</vt:lpstr>
      <vt:lpstr>Caveat</vt:lpstr>
      <vt:lpstr>Arial</vt:lpstr>
      <vt:lpstr>Swiss</vt:lpstr>
      <vt:lpstr>PowerPoint Presentation</vt:lpstr>
      <vt:lpstr>Overview </vt:lpstr>
      <vt:lpstr> Data Set Exploration </vt:lpstr>
      <vt:lpstr> Data Source</vt:lpstr>
      <vt:lpstr> Data Extraction </vt:lpstr>
      <vt:lpstr> Song Popularity Prediction   </vt:lpstr>
      <vt:lpstr> Song Popularity Prediction   </vt:lpstr>
      <vt:lpstr> Song Popularity Prediction   </vt:lpstr>
      <vt:lpstr> Song Popularity Prediction   </vt:lpstr>
      <vt:lpstr> Song Popularity Prediction   </vt:lpstr>
      <vt:lpstr> Song Popularity Prediction   </vt:lpstr>
      <vt:lpstr> Song Popularity Prediction   </vt:lpstr>
      <vt:lpstr> Song Popularity Prediction   </vt:lpstr>
      <vt:lpstr> Song Popularity Prediction   </vt:lpstr>
      <vt:lpstr> Song Popularity Prediction   </vt:lpstr>
      <vt:lpstr> Song Popularity Prediction</vt:lpstr>
      <vt:lpstr> Song Popularity Flask App Code   </vt:lpstr>
      <vt:lpstr> Song Popularity HTML   </vt:lpstr>
      <vt:lpstr> Song Popularity Flask App Page   </vt:lpstr>
      <vt:lpstr> Top Grammy Winning Artists </vt:lpstr>
      <vt:lpstr> Top Genre Grammy Awards </vt:lpstr>
      <vt:lpstr> Correlation Matrix </vt:lpstr>
      <vt:lpstr> What is a grammy?</vt:lpstr>
      <vt:lpstr> What is a grammy?  </vt:lpstr>
      <vt:lpstr> Top 2020 Grammy Award Artists</vt:lpstr>
      <vt:lpstr> Musical Data Conclusions </vt:lpstr>
      <vt:lpstr>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2020-08-22T14:32:56Z</dcterms:modified>
</cp:coreProperties>
</file>